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sldIdLst>
    <p:sldId id="274" r:id="rId5"/>
    <p:sldId id="871" r:id="rId6"/>
    <p:sldId id="872" r:id="rId7"/>
    <p:sldId id="873" r:id="rId8"/>
    <p:sldId id="87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0CDC6E-7F0C-4FDD-BCDC-AB38F7B26717}">
          <p14:sldIdLst>
            <p14:sldId id="274"/>
            <p14:sldId id="871"/>
            <p14:sldId id="872"/>
            <p14:sldId id="873"/>
            <p14:sldId id="8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034"/>
    <a:srgbClr val="18A8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95" d="100"/>
          <a:sy n="95" d="100"/>
        </p:scale>
        <p:origin x="2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Radford" userId="8fd89ef04d3b874f" providerId="LiveId" clId="{07939893-386C-4B2D-8A97-407472C01A49}"/>
    <pc:docChg chg="custSel modSld">
      <pc:chgData name="Sarah Radford" userId="8fd89ef04d3b874f" providerId="LiveId" clId="{07939893-386C-4B2D-8A97-407472C01A49}" dt="2024-05-30T18:05:18.075" v="2" actId="27636"/>
      <pc:docMkLst>
        <pc:docMk/>
      </pc:docMkLst>
      <pc:sldChg chg="modSp mod">
        <pc:chgData name="Sarah Radford" userId="8fd89ef04d3b874f" providerId="LiveId" clId="{07939893-386C-4B2D-8A97-407472C01A49}" dt="2024-05-30T18:05:18.075" v="2" actId="27636"/>
        <pc:sldMkLst>
          <pc:docMk/>
          <pc:sldMk cId="1205248810" sldId="274"/>
        </pc:sldMkLst>
        <pc:spChg chg="mod">
          <ac:chgData name="Sarah Radford" userId="8fd89ef04d3b874f" providerId="LiveId" clId="{07939893-386C-4B2D-8A97-407472C01A49}" dt="2024-05-30T18:05:18.075" v="2" actId="27636"/>
          <ac:spMkLst>
            <pc:docMk/>
            <pc:sldMk cId="1205248810" sldId="274"/>
            <ac:spMk id="3" creationId="{835D6E6B-3353-491C-A3C6-F278D6CED8B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DDDEA-63BC-40A0-8BC0-D6413F38691F}" type="datetimeFigureOut">
              <a:rPr lang="en-US" smtClean="0"/>
              <a:t>5/30/2024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6F76E-E60C-4C54-B47A-C2C406EC8F72}" type="slidenum">
              <a:rPr lang="en-US" smtClean="0"/>
              <a:t>‹#›</a:t>
            </a:fld>
            <a:endParaRPr lang="en-US" dirty="0"/>
          </a:p>
        </p:txBody>
      </p:sp>
    </p:spTree>
    <p:extLst>
      <p:ext uri="{BB962C8B-B14F-4D97-AF65-F5344CB8AC3E}">
        <p14:creationId xmlns:p14="http://schemas.microsoft.com/office/powerpoint/2010/main" val="298748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5/30/2024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57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5/30/2024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156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5/30/2024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485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23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5/30/2024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11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5/30/2024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277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5/30/2024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158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5/30/2024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3153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5/30/2024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58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5/30/2024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5219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48">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dog looking at the camera">
            <a:extLst>
              <a:ext uri="{FF2B5EF4-FFF2-40B4-BE49-F238E27FC236}">
                <a16:creationId xmlns:a16="http://schemas.microsoft.com/office/drawing/2014/main" id="{F0B92F21-44D0-49F2-B59D-6723737D9B5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7741"/>
            <a:ext cx="12191980" cy="6857990"/>
          </a:xfrm>
          <a:prstGeom prst="rect">
            <a:avLst/>
          </a:prstGeom>
        </p:spPr>
      </p:pic>
      <p:sp>
        <p:nvSpPr>
          <p:cNvPr id="56" name="Rectangle 50">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Rectangle 52">
            <a:extLst>
              <a:ext uri="{FF2B5EF4-FFF2-40B4-BE49-F238E27FC236}">
                <a16:creationId xmlns:a16="http://schemas.microsoft.com/office/drawing/2014/main" id="{B7695657-4834-4DEB-A529-4DB28F696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187" y="4219240"/>
            <a:ext cx="11301984" cy="94997"/>
          </a:xfrm>
          <a:prstGeom prst="rect">
            <a:avLst/>
          </a:prstGeom>
          <a:solidFill>
            <a:schemeClr val="accent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Rectangle 54">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76057"/>
            <a:ext cx="11303626" cy="2034709"/>
          </a:xfrm>
          <a:prstGeom prst="rect">
            <a:avLst/>
          </a:prstGeom>
          <a:solidFill>
            <a:schemeClr val="tx1">
              <a:alpha val="50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Rectangle 56">
            <a:extLst>
              <a:ext uri="{FF2B5EF4-FFF2-40B4-BE49-F238E27FC236}">
                <a16:creationId xmlns:a16="http://schemas.microsoft.com/office/drawing/2014/main" id="{C6DB5293-7EEA-499F-BC82-82AE67214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187" y="4376057"/>
            <a:ext cx="11303626" cy="2034709"/>
          </a:xfrm>
          <a:prstGeom prst="rect">
            <a:avLst/>
          </a:prstGeom>
          <a:solidFill>
            <a:schemeClr val="accent1">
              <a:alpha val="40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09599" y="4572000"/>
            <a:ext cx="10965141" cy="895244"/>
          </a:xfrm>
        </p:spPr>
        <p:txBody>
          <a:bodyPr>
            <a:normAutofit/>
          </a:bodyPr>
          <a:lstStyle/>
          <a:p>
            <a:pPr algn="ctr"/>
            <a:r>
              <a:rPr lang="en-US" sz="4000" dirty="0">
                <a:solidFill>
                  <a:schemeClr val="bg1"/>
                </a:solidFill>
              </a:rPr>
              <a:t>Successful Surcharging</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09598" y="5504576"/>
            <a:ext cx="10965142" cy="447491"/>
          </a:xfrm>
        </p:spPr>
        <p:txBody>
          <a:bodyPr>
            <a:normAutofit/>
          </a:bodyPr>
          <a:lstStyle/>
          <a:p>
            <a:pPr algn="ctr"/>
            <a:endParaRPr lang="en-US" dirty="0">
              <a:solidFill>
                <a:schemeClr val="bg1"/>
              </a:solidFill>
            </a:endParaRPr>
          </a:p>
          <a:p>
            <a:pPr algn="ctr"/>
            <a:endParaRPr lang="en-US" dirty="0">
              <a:solidFill>
                <a:schemeClr val="bg1"/>
              </a:solidFill>
            </a:endParaRPr>
          </a:p>
        </p:txBody>
      </p:sp>
      <p:pic>
        <p:nvPicPr>
          <p:cNvPr id="6" name="Picture 5" descr="Logo, company name&#10;&#10;Description automatically generated">
            <a:extLst>
              <a:ext uri="{FF2B5EF4-FFF2-40B4-BE49-F238E27FC236}">
                <a16:creationId xmlns:a16="http://schemas.microsoft.com/office/drawing/2014/main" id="{B96133CA-85E1-4274-A9A6-71C94FE3F6F1}"/>
              </a:ext>
            </a:extLst>
          </p:cNvPr>
          <p:cNvPicPr>
            <a:picLocks noChangeAspect="1"/>
          </p:cNvPicPr>
          <p:nvPr/>
        </p:nvPicPr>
        <p:blipFill>
          <a:blip r:embed="rId4"/>
          <a:stretch>
            <a:fillRect/>
          </a:stretch>
        </p:blipFill>
        <p:spPr>
          <a:xfrm>
            <a:off x="10260437" y="139213"/>
            <a:ext cx="1806898" cy="939587"/>
          </a:xfrm>
          <a:prstGeom prst="rect">
            <a:avLst/>
          </a:prstGeom>
        </p:spPr>
      </p:pic>
    </p:spTree>
    <p:extLst>
      <p:ext uri="{BB962C8B-B14F-4D97-AF65-F5344CB8AC3E}">
        <p14:creationId xmlns:p14="http://schemas.microsoft.com/office/powerpoint/2010/main" val="120524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FFE6F7E-8A44-7085-58A1-BABA6F24029E}"/>
              </a:ext>
            </a:extLst>
          </p:cNvPr>
          <p:cNvSpPr>
            <a:spLocks noGrp="1"/>
          </p:cNvSpPr>
          <p:nvPr>
            <p:ph type="title"/>
          </p:nvPr>
        </p:nvSpPr>
        <p:spPr>
          <a:xfrm>
            <a:off x="672280" y="944752"/>
            <a:ext cx="3259016" cy="1462692"/>
          </a:xfrm>
        </p:spPr>
        <p:txBody>
          <a:bodyPr>
            <a:normAutofit/>
          </a:bodyPr>
          <a:lstStyle/>
          <a:p>
            <a:r>
              <a:rPr lang="en-US">
                <a:solidFill>
                  <a:srgbClr val="FFFFFF"/>
                </a:solidFill>
              </a:rPr>
              <a:t>WHAT IS SURCHARGING?</a:t>
            </a:r>
          </a:p>
        </p:txBody>
      </p:sp>
      <p:sp>
        <p:nvSpPr>
          <p:cNvPr id="1037" name="Rectangle 1036">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9" name="Rectangle 1038">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41" name="Rectangle 1040">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7EB411F-7F98-B9AA-3091-BEA93083DB84}"/>
              </a:ext>
            </a:extLst>
          </p:cNvPr>
          <p:cNvSpPr>
            <a:spLocks noGrp="1"/>
          </p:cNvSpPr>
          <p:nvPr>
            <p:ph idx="1"/>
          </p:nvPr>
        </p:nvSpPr>
        <p:spPr>
          <a:xfrm>
            <a:off x="671513" y="2536031"/>
            <a:ext cx="3123783" cy="3671936"/>
          </a:xfrm>
        </p:spPr>
        <p:txBody>
          <a:bodyPr anchor="t">
            <a:normAutofit/>
          </a:bodyPr>
          <a:lstStyle/>
          <a:p>
            <a:pPr marL="0" indent="0">
              <a:lnSpc>
                <a:spcPct val="100000"/>
              </a:lnSpc>
              <a:buNone/>
            </a:pPr>
            <a:r>
              <a:rPr lang="en-US" sz="1400">
                <a:solidFill>
                  <a:srgbClr val="FFFFFF"/>
                </a:solidFill>
              </a:rPr>
              <a:t>Surcharging is the practice of adding a small fee to a credit card transaction to cover the merchant’s costs for processing the payment. Instead of the merchant having to absorb this expense, the customer who chooses to pay by credit card pays for the processing costs that do not apply to other payment methods.  As credit card fees continue to rise, merchants face higher fees that negatively affect their margins.  Surcharging is a great solution to offset these costs.</a:t>
            </a:r>
          </a:p>
        </p:txBody>
      </p:sp>
      <p:pic>
        <p:nvPicPr>
          <p:cNvPr id="1028" name="Picture 4" descr="Credit Card Surcharge Laws By State Explained | LawPay">
            <a:extLst>
              <a:ext uri="{FF2B5EF4-FFF2-40B4-BE49-F238E27FC236}">
                <a16:creationId xmlns:a16="http://schemas.microsoft.com/office/drawing/2014/main" id="{4D9BA92B-CF92-DE6B-4EC4-107FBEB900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059" r="34224"/>
          <a:stretch/>
        </p:blipFill>
        <p:spPr bwMode="auto">
          <a:xfrm>
            <a:off x="4241830" y="601200"/>
            <a:ext cx="7503636" cy="578936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Credit Card Surcharge Laws By State Explained | LawPay">
            <a:extLst>
              <a:ext uri="{FF2B5EF4-FFF2-40B4-BE49-F238E27FC236}">
                <a16:creationId xmlns:a16="http://schemas.microsoft.com/office/drawing/2014/main" id="{F2E69330-752F-75B6-D36A-67C3F5CBF27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8724575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77724F0-0F5E-C343-FAC0-02652F948ADB}"/>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Surcharging Rules</a:t>
            </a:r>
          </a:p>
        </p:txBody>
      </p:sp>
      <p:sp>
        <p:nvSpPr>
          <p:cNvPr id="3" name="Content Placeholder 2">
            <a:extLst>
              <a:ext uri="{FF2B5EF4-FFF2-40B4-BE49-F238E27FC236}">
                <a16:creationId xmlns:a16="http://schemas.microsoft.com/office/drawing/2014/main" id="{B28B996D-0D97-7AB4-0043-291211C2D187}"/>
              </a:ext>
            </a:extLst>
          </p:cNvPr>
          <p:cNvSpPr>
            <a:spLocks noGrp="1"/>
          </p:cNvSpPr>
          <p:nvPr>
            <p:ph idx="1"/>
          </p:nvPr>
        </p:nvSpPr>
        <p:spPr>
          <a:xfrm>
            <a:off x="4534936" y="1037968"/>
            <a:ext cx="5902156" cy="4820832"/>
          </a:xfrm>
        </p:spPr>
        <p:txBody>
          <a:bodyPr>
            <a:normAutofit lnSpcReduction="10000"/>
          </a:bodyPr>
          <a:lstStyle/>
          <a:p>
            <a:pPr>
              <a:lnSpc>
                <a:spcPct val="90000"/>
              </a:lnSpc>
            </a:pPr>
            <a:r>
              <a:rPr lang="en-US" dirty="0"/>
              <a:t>As of early 2024, only two states and one US territory still prohibit credit card surcharging. In the following jurisdictions, you won’t be able to impose surcharges (at least for now):</a:t>
            </a:r>
          </a:p>
          <a:p>
            <a:pPr lvl="1">
              <a:lnSpc>
                <a:spcPct val="90000"/>
              </a:lnSpc>
              <a:spcBef>
                <a:spcPts val="0"/>
              </a:spcBef>
              <a:spcAft>
                <a:spcPts val="0"/>
              </a:spcAft>
            </a:pPr>
            <a:r>
              <a:rPr lang="en-US" dirty="0"/>
              <a:t>Connecticut</a:t>
            </a:r>
          </a:p>
          <a:p>
            <a:pPr lvl="1">
              <a:lnSpc>
                <a:spcPct val="90000"/>
              </a:lnSpc>
              <a:spcBef>
                <a:spcPts val="0"/>
              </a:spcBef>
              <a:spcAft>
                <a:spcPts val="0"/>
              </a:spcAft>
            </a:pPr>
            <a:r>
              <a:rPr lang="en-US" dirty="0"/>
              <a:t>Massachusetts</a:t>
            </a:r>
          </a:p>
          <a:p>
            <a:pPr lvl="1">
              <a:lnSpc>
                <a:spcPct val="90000"/>
              </a:lnSpc>
              <a:spcBef>
                <a:spcPts val="0"/>
              </a:spcBef>
              <a:spcAft>
                <a:spcPts val="0"/>
              </a:spcAft>
            </a:pPr>
            <a:r>
              <a:rPr lang="en-US" dirty="0"/>
              <a:t>Puerto Rico</a:t>
            </a:r>
          </a:p>
          <a:p>
            <a:pPr marL="324000" lvl="1" indent="0">
              <a:lnSpc>
                <a:spcPct val="90000"/>
              </a:lnSpc>
              <a:spcBef>
                <a:spcPts val="0"/>
              </a:spcBef>
              <a:spcAft>
                <a:spcPts val="0"/>
              </a:spcAft>
              <a:buNone/>
            </a:pPr>
            <a:endParaRPr lang="en-US" dirty="0"/>
          </a:p>
          <a:p>
            <a:pPr marL="306000" lvl="1">
              <a:lnSpc>
                <a:spcPct val="90000"/>
              </a:lnSpc>
            </a:pPr>
            <a:r>
              <a:rPr lang="en-US" dirty="0"/>
              <a:t>You must notify the card association and your merchant services provider of your intent in writing at least 30 days in advance. (Note: American Express surcharge rules do not require you to provide notice so long as you comply with all other rules.)</a:t>
            </a:r>
          </a:p>
          <a:p>
            <a:pPr marL="306000" lvl="1">
              <a:lnSpc>
                <a:spcPct val="90000"/>
              </a:lnSpc>
            </a:pPr>
            <a:r>
              <a:rPr lang="en-US" dirty="0"/>
              <a:t>Surcharge amounts are limited to your effective rate for credit card transactions, capped at 3% (2% in Colorado). In other words, you can’t profit from surcharges; you can only recoup your baseline costs.</a:t>
            </a:r>
          </a:p>
          <a:p>
            <a:pPr marL="306000" lvl="1">
              <a:lnSpc>
                <a:spcPct val="90000"/>
              </a:lnSpc>
            </a:pPr>
            <a:r>
              <a:rPr lang="en-US" b="1" dirty="0"/>
              <a:t>DEBIT CARDS ARE NOT SURCHARGEABLE</a:t>
            </a:r>
          </a:p>
          <a:p>
            <a:pPr marL="306000" lvl="1">
              <a:lnSpc>
                <a:spcPct val="90000"/>
              </a:lnSpc>
            </a:pPr>
            <a:r>
              <a:rPr lang="en-US" dirty="0"/>
              <a:t>You must post appropriate notice inside your store at the entrance and the point of sale. </a:t>
            </a:r>
          </a:p>
          <a:p>
            <a:pPr marL="306000" lvl="1">
              <a:lnSpc>
                <a:spcPct val="90000"/>
              </a:lnSpc>
            </a:pPr>
            <a:r>
              <a:rPr lang="en-US" dirty="0"/>
              <a:t>You must include the surcharge amount on the receipt as a separate line item. The surcharge must also be included in the network authorization request and settlement. </a:t>
            </a:r>
          </a:p>
        </p:txBody>
      </p:sp>
      <p:pic>
        <p:nvPicPr>
          <p:cNvPr id="2050" name="Picture 2" descr="Travel Debit Card | World Debit Mastercard">
            <a:extLst>
              <a:ext uri="{FF2B5EF4-FFF2-40B4-BE49-F238E27FC236}">
                <a16:creationId xmlns:a16="http://schemas.microsoft.com/office/drawing/2014/main" id="{EC2BF1FB-07D8-DEE8-0FAC-1219D9C23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9198" y="5469527"/>
            <a:ext cx="2125952" cy="1194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024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202A2-59BC-F51D-C890-7CEDD1F322C1}"/>
              </a:ext>
            </a:extLst>
          </p:cNvPr>
          <p:cNvSpPr>
            <a:spLocks noGrp="1"/>
          </p:cNvSpPr>
          <p:nvPr>
            <p:ph type="title"/>
          </p:nvPr>
        </p:nvSpPr>
        <p:spPr>
          <a:xfrm>
            <a:off x="581193" y="702156"/>
            <a:ext cx="6309003" cy="1013800"/>
          </a:xfrm>
        </p:spPr>
        <p:txBody>
          <a:bodyPr>
            <a:normAutofit/>
          </a:bodyPr>
          <a:lstStyle/>
          <a:p>
            <a:r>
              <a:rPr lang="en-US">
                <a:solidFill>
                  <a:schemeClr val="tx2"/>
                </a:solidFill>
              </a:rPr>
              <a:t>Why Implement Surcharging	</a:t>
            </a:r>
          </a:p>
        </p:txBody>
      </p:sp>
      <p:sp>
        <p:nvSpPr>
          <p:cNvPr id="18" name="Rectangle 17">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31150EB-3E8C-E85B-5C52-AB2DAE07793A}"/>
              </a:ext>
            </a:extLst>
          </p:cNvPr>
          <p:cNvSpPr>
            <a:spLocks noGrp="1"/>
          </p:cNvSpPr>
          <p:nvPr>
            <p:ph idx="1"/>
          </p:nvPr>
        </p:nvSpPr>
        <p:spPr>
          <a:xfrm>
            <a:off x="581194" y="1896533"/>
            <a:ext cx="6309003" cy="3962266"/>
          </a:xfrm>
        </p:spPr>
        <p:txBody>
          <a:bodyPr>
            <a:normAutofit/>
          </a:bodyPr>
          <a:lstStyle/>
          <a:p>
            <a:r>
              <a:rPr lang="en-US" sz="1600">
                <a:solidFill>
                  <a:schemeClr val="tx2"/>
                </a:solidFill>
              </a:rPr>
              <a:t>Surcharging is a great alternative to raising prices</a:t>
            </a:r>
          </a:p>
          <a:p>
            <a:r>
              <a:rPr lang="en-US" sz="1600">
                <a:solidFill>
                  <a:schemeClr val="tx2"/>
                </a:solidFill>
              </a:rPr>
              <a:t>Surcharging only applies to clients paying with expensive credit cards that negatively impact margins.  Clients paying with other forms of payment do not incur these fees</a:t>
            </a:r>
          </a:p>
          <a:p>
            <a:r>
              <a:rPr lang="en-US" sz="1600">
                <a:solidFill>
                  <a:schemeClr val="tx2"/>
                </a:solidFill>
              </a:rPr>
              <a:t>Surcharging provides clients with a choice.  They can use Cash, Check or Debit cards and not be charged a fee, or they can pay with a credit card that gives them points, miles, cash back and other monetary benefits and be assessed a nominal fee</a:t>
            </a:r>
          </a:p>
          <a:p>
            <a:r>
              <a:rPr lang="en-US" sz="1600">
                <a:solidFill>
                  <a:schemeClr val="tx2"/>
                </a:solidFill>
              </a:rPr>
              <a:t>Surcharging allows hospitals to keep more of what they work so hard to earn.  In a time when supplies and other operating costs are going through the roof, hospitals must find ways to keep their margins intact so they can use those funds to invest in continuing to improve their hospitals and reward their employees.</a:t>
            </a:r>
          </a:p>
        </p:txBody>
      </p:sp>
      <p:pic>
        <p:nvPicPr>
          <p:cNvPr id="19" name="Picture 18" descr="A stack of bank cards">
            <a:extLst>
              <a:ext uri="{FF2B5EF4-FFF2-40B4-BE49-F238E27FC236}">
                <a16:creationId xmlns:a16="http://schemas.microsoft.com/office/drawing/2014/main" id="{2C61BA8B-6923-5A1C-EB56-8281DBF4CACC}"/>
              </a:ext>
            </a:extLst>
          </p:cNvPr>
          <p:cNvPicPr>
            <a:picLocks noChangeAspect="1"/>
          </p:cNvPicPr>
          <p:nvPr/>
        </p:nvPicPr>
        <p:blipFill rotWithShape="1">
          <a:blip r:embed="rId2"/>
          <a:srcRect l="51609" r="2761" b="2"/>
          <a:stretch/>
        </p:blipFill>
        <p:spPr>
          <a:xfrm>
            <a:off x="7521283" y="10"/>
            <a:ext cx="4670717" cy="6857990"/>
          </a:xfrm>
          <a:prstGeom prst="rect">
            <a:avLst/>
          </a:prstGeom>
        </p:spPr>
      </p:pic>
    </p:spTree>
    <p:extLst>
      <p:ext uri="{BB962C8B-B14F-4D97-AF65-F5344CB8AC3E}">
        <p14:creationId xmlns:p14="http://schemas.microsoft.com/office/powerpoint/2010/main" val="1399462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89FBA-430B-6E7B-07CA-F0885CC308DB}"/>
              </a:ext>
            </a:extLst>
          </p:cNvPr>
          <p:cNvSpPr>
            <a:spLocks noGrp="1"/>
          </p:cNvSpPr>
          <p:nvPr>
            <p:ph type="title"/>
          </p:nvPr>
        </p:nvSpPr>
        <p:spPr>
          <a:xfrm>
            <a:off x="581192" y="702156"/>
            <a:ext cx="11029616" cy="1188720"/>
          </a:xfrm>
        </p:spPr>
        <p:txBody>
          <a:bodyPr>
            <a:normAutofit/>
          </a:bodyPr>
          <a:lstStyle/>
          <a:p>
            <a:r>
              <a:rPr lang="en-US" dirty="0"/>
              <a:t>Steps for Successful Implementation</a:t>
            </a:r>
          </a:p>
        </p:txBody>
      </p:sp>
      <p:sp>
        <p:nvSpPr>
          <p:cNvPr id="3079" name="Rectangle 3078">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1" name="Rectangle 3080">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3" name="Rectangle 3082">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5" name="Rectangle 3084">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5 ideas to improve the guest experience in your hotel - Cerium">
            <a:extLst>
              <a:ext uri="{FF2B5EF4-FFF2-40B4-BE49-F238E27FC236}">
                <a16:creationId xmlns:a16="http://schemas.microsoft.com/office/drawing/2014/main" id="{1EDEF76E-7536-AA1C-1404-DE2A3C440E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71" r="1" b="1"/>
          <a:stretch/>
        </p:blipFill>
        <p:spPr bwMode="auto">
          <a:xfrm>
            <a:off x="611392" y="2347105"/>
            <a:ext cx="5074920" cy="37124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CA4A949-6C5E-FA3B-8EDC-EAC0D48D5AB3}"/>
              </a:ext>
            </a:extLst>
          </p:cNvPr>
          <p:cNvSpPr>
            <a:spLocks noGrp="1"/>
          </p:cNvSpPr>
          <p:nvPr>
            <p:ph idx="1"/>
          </p:nvPr>
        </p:nvSpPr>
        <p:spPr>
          <a:xfrm>
            <a:off x="6206167" y="2217633"/>
            <a:ext cx="5782632" cy="4506632"/>
          </a:xfrm>
        </p:spPr>
        <p:txBody>
          <a:bodyPr>
            <a:normAutofit fontScale="92500"/>
          </a:bodyPr>
          <a:lstStyle/>
          <a:p>
            <a:pPr marL="0" indent="0">
              <a:lnSpc>
                <a:spcPct val="100000"/>
              </a:lnSpc>
              <a:buNone/>
            </a:pPr>
            <a:endParaRPr lang="en-US" sz="1000" dirty="0"/>
          </a:p>
          <a:p>
            <a:pPr marL="0" indent="0">
              <a:lnSpc>
                <a:spcPct val="100000"/>
              </a:lnSpc>
              <a:buNone/>
            </a:pPr>
            <a:r>
              <a:rPr lang="en-US" sz="1400" b="1" dirty="0"/>
              <a:t>Notify Clients </a:t>
            </a:r>
          </a:p>
          <a:p>
            <a:pPr marL="0" indent="0">
              <a:lnSpc>
                <a:spcPct val="100000"/>
              </a:lnSpc>
              <a:buNone/>
            </a:pPr>
            <a:r>
              <a:rPr lang="en-US" sz="1100" dirty="0"/>
              <a:t>Any type of customer pricing notice, whether via emails to existing clients informing them of the upcoming change or simply telling people at checkout will make for a more seamless transition</a:t>
            </a:r>
          </a:p>
          <a:p>
            <a:pPr marL="0" indent="0">
              <a:lnSpc>
                <a:spcPct val="100000"/>
              </a:lnSpc>
              <a:buNone/>
            </a:pPr>
            <a:r>
              <a:rPr lang="en-US" sz="1400" b="1" dirty="0"/>
              <a:t>Be Sympathetic to Any Clients Who Are Irritated </a:t>
            </a:r>
          </a:p>
          <a:p>
            <a:pPr marL="0" indent="0">
              <a:lnSpc>
                <a:spcPct val="100000"/>
              </a:lnSpc>
              <a:buNone/>
            </a:pPr>
            <a:r>
              <a:rPr lang="en-US" sz="1100" dirty="0"/>
              <a:t>Though Surcharge is very mainstream today and your clients have DEFINITELY PAID a surcharge fee at other businesses</a:t>
            </a:r>
            <a:r>
              <a:rPr lang="en-US" sz="1100" b="1" dirty="0"/>
              <a:t>, s</a:t>
            </a:r>
            <a:r>
              <a:rPr lang="en-US" sz="1100" dirty="0"/>
              <a:t>ome clients will express discontent to the new policy.  Be sympathetic to any client concerns, but explain that with rising operating costs, rather than raise prices, the hospital has decided to implement this policy to allow clients a choice and not just do a blanket increase across the board.</a:t>
            </a:r>
          </a:p>
          <a:p>
            <a:pPr marL="0" indent="0">
              <a:lnSpc>
                <a:spcPct val="100000"/>
              </a:lnSpc>
              <a:buNone/>
            </a:pPr>
            <a:r>
              <a:rPr lang="en-US" sz="1400" b="1" dirty="0"/>
              <a:t>Be Transparent</a:t>
            </a:r>
          </a:p>
          <a:p>
            <a:pPr marL="0" indent="0">
              <a:lnSpc>
                <a:spcPct val="100000"/>
              </a:lnSpc>
              <a:buNone/>
            </a:pPr>
            <a:r>
              <a:rPr lang="en-US" sz="1100" dirty="0"/>
              <a:t>In the case of surcharging, it is a legal requirement that signage is installed in-store to notify customers. These signs come from credit card companies and must be displayed at the entry and terminal. Put up signage so that customers aren’t surprised at the register.</a:t>
            </a:r>
          </a:p>
          <a:p>
            <a:pPr marL="0" indent="0">
              <a:lnSpc>
                <a:spcPct val="100000"/>
              </a:lnSpc>
              <a:buNone/>
            </a:pPr>
            <a:r>
              <a:rPr lang="en-US" sz="1400" b="1" dirty="0"/>
              <a:t>Provide options</a:t>
            </a:r>
          </a:p>
          <a:p>
            <a:pPr marL="0" indent="0">
              <a:lnSpc>
                <a:spcPct val="100000"/>
              </a:lnSpc>
              <a:buNone/>
            </a:pPr>
            <a:r>
              <a:rPr lang="en-US" sz="1100" dirty="0"/>
              <a:t>Let clients know that if they pay with Cash, Check, or Debit Card, there is no Surcharge.  Explain that credit cards that provide points, miles, cashback etc. cost you as a business significantly more money to process than debit cards.  So, rather than raise prices which would affect ALL clients, you are providing your valued clients with a choice.  If they pay with Debit Card, Cash or Check, there is no fee.  However, if they want the miles, the points, the cash back, then they will need to pay that fee.</a:t>
            </a:r>
          </a:p>
          <a:p>
            <a:pPr marL="342900" indent="-342900">
              <a:lnSpc>
                <a:spcPct val="100000"/>
              </a:lnSpc>
              <a:buFont typeface="+mj-lt"/>
              <a:buAutoNum type="arabicPeriod"/>
            </a:pPr>
            <a:endParaRPr lang="en-US" sz="800" dirty="0"/>
          </a:p>
          <a:p>
            <a:pPr marL="0" indent="0">
              <a:lnSpc>
                <a:spcPct val="100000"/>
              </a:lnSpc>
              <a:buNone/>
            </a:pPr>
            <a:endParaRPr lang="en-US" sz="800" dirty="0"/>
          </a:p>
        </p:txBody>
      </p:sp>
      <p:sp>
        <p:nvSpPr>
          <p:cNvPr id="4" name="TextBox 3">
            <a:extLst>
              <a:ext uri="{FF2B5EF4-FFF2-40B4-BE49-F238E27FC236}">
                <a16:creationId xmlns:a16="http://schemas.microsoft.com/office/drawing/2014/main" id="{9B715C9D-C3A1-8861-06A0-7F9D8D99ABF0}"/>
              </a:ext>
            </a:extLst>
          </p:cNvPr>
          <p:cNvSpPr txBox="1"/>
          <p:nvPr/>
        </p:nvSpPr>
        <p:spPr>
          <a:xfrm>
            <a:off x="6206167" y="1956023"/>
            <a:ext cx="5782632" cy="523220"/>
          </a:xfrm>
          <a:prstGeom prst="rect">
            <a:avLst/>
          </a:prstGeom>
          <a:noFill/>
        </p:spPr>
        <p:txBody>
          <a:bodyPr wrap="square" rtlCol="0">
            <a:spAutoFit/>
          </a:bodyPr>
          <a:lstStyle/>
          <a:p>
            <a:pPr marL="0" indent="0">
              <a:lnSpc>
                <a:spcPct val="100000"/>
              </a:lnSpc>
              <a:buNone/>
            </a:pPr>
            <a:r>
              <a:rPr lang="en-US" sz="1400" b="1" i="1" dirty="0"/>
              <a:t>If done correctly, it has been proven that Surcharging will have little to no effect on customer loyalty or attrition levels</a:t>
            </a:r>
          </a:p>
        </p:txBody>
      </p:sp>
    </p:spTree>
    <p:extLst>
      <p:ext uri="{BB962C8B-B14F-4D97-AF65-F5344CB8AC3E}">
        <p14:creationId xmlns:p14="http://schemas.microsoft.com/office/powerpoint/2010/main" val="1028661248"/>
      </p:ext>
    </p:extLst>
  </p:cSld>
  <p:clrMapOvr>
    <a:masterClrMapping/>
  </p:clrMapOvr>
</p:sld>
</file>

<file path=ppt/theme/theme1.xml><?xml version="1.0" encoding="utf-8"?>
<a:theme xmlns:a="http://schemas.openxmlformats.org/drawingml/2006/main" name="DividendVTI">
  <a:themeElements>
    <a:clrScheme name="Custom 1">
      <a:dk1>
        <a:sysClr val="windowText" lastClr="000000"/>
      </a:dk1>
      <a:lt1>
        <a:sysClr val="window" lastClr="FFFFFF"/>
      </a:lt1>
      <a:dk2>
        <a:srgbClr val="585753"/>
      </a:dk2>
      <a:lt2>
        <a:srgbClr val="EBDDC3"/>
      </a:lt2>
      <a:accent1>
        <a:srgbClr val="00B050"/>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16C154-5A0F-4CDC-8C15-D2E21584649C}">
  <ds:schemaRefs>
    <ds:schemaRef ds:uri="http://schemas.microsoft.com/sharepoint/v3/contenttype/forms"/>
  </ds:schemaRefs>
</ds:datastoreItem>
</file>

<file path=customXml/itemProps2.xml><?xml version="1.0" encoding="utf-8"?>
<ds:datastoreItem xmlns:ds="http://schemas.openxmlformats.org/officeDocument/2006/customXml" ds:itemID="{3A6D3478-2986-4664-940C-67E0CAA21E04}">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56C3F92-CC28-42D8-BF09-077075551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Animal magnetism</Template>
  <TotalTime>2217</TotalTime>
  <Words>723</Words>
  <Application>Microsoft Office PowerPoint</Application>
  <PresentationFormat>Widescreen</PresentationFormat>
  <Paragraphs>30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Franklin Gothic Book</vt:lpstr>
      <vt:lpstr>Franklin Gothic Demi</vt:lpstr>
      <vt:lpstr>Wingdings 2</vt:lpstr>
      <vt:lpstr>DividendVTI</vt:lpstr>
      <vt:lpstr>Successful Surcharging</vt:lpstr>
      <vt:lpstr>WHAT IS SURCHARGING?</vt:lpstr>
      <vt:lpstr>Surcharging Rules</vt:lpstr>
      <vt:lpstr>Why Implement Surcharging </vt:lpstr>
      <vt:lpstr>Steps for Successful Implementation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Payment Solutions</dc:title>
  <dc:creator>Amy Crawford</dc:creator>
  <cp:lastModifiedBy>Sarah Radford</cp:lastModifiedBy>
  <cp:revision>24</cp:revision>
  <dcterms:created xsi:type="dcterms:W3CDTF">2021-09-08T02:40:14Z</dcterms:created>
  <dcterms:modified xsi:type="dcterms:W3CDTF">2024-05-30T18:05:21Z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